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58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192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98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41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262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95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481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575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88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646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80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2901360-4878-46A4-8294-0746B2962507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13328BB-36AF-49B8-B5E6-43C77D1822C6}" type="slidenum">
              <a:rPr lang="nl-NL" smtClean="0"/>
              <a:t>‹#›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68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hir-abba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2DF2B-E650-F699-C2AD-B34694B96C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b="1" i="0" dirty="0">
                <a:effectLst/>
                <a:latin typeface="Söhne"/>
              </a:rPr>
              <a:t>An Examination of Radicalisation: Definitions, Policy Shortfalls, and Implications for the Future</a:t>
            </a:r>
            <a:endParaRPr lang="nl-NL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3D621A-94B4-98D5-B411-46CD6C0E85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Professor Tahir Abbas </a:t>
            </a:r>
            <a:r>
              <a:rPr lang="en-GB" dirty="0" err="1"/>
              <a:t>FAcSS</a:t>
            </a:r>
            <a:endParaRPr lang="en-GB" dirty="0"/>
          </a:p>
          <a:p>
            <a:r>
              <a:rPr lang="en-GB" dirty="0"/>
              <a:t>Leiden University</a:t>
            </a:r>
          </a:p>
          <a:p>
            <a:r>
              <a:rPr lang="en-GB" dirty="0"/>
              <a:t>22 June, 2023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8636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CF1BC-6D29-F9D8-D974-21C5725E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effectLst/>
                <a:latin typeface="Söhne"/>
              </a:rPr>
              <a:t>Proposed Response - Engaging Muslim Communities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BFB97-7C18-AD8E-7600-9B2FFE8DD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From Threat to Partner: Engage Muslim communities as partners in countering radicalisation.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Respect Diversity: Acknowledge the diversity within and between different Muslim communities.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Avoid </a:t>
            </a:r>
            <a:r>
              <a:rPr lang="en-US" sz="3600" b="0" i="0" dirty="0" err="1">
                <a:solidFill>
                  <a:srgbClr val="374151"/>
                </a:solidFill>
                <a:effectLst/>
                <a:latin typeface="Söhne"/>
              </a:rPr>
              <a:t>Stigmatisation</a:t>
            </a: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: Prevent alienation and </a:t>
            </a:r>
            <a:r>
              <a:rPr lang="en-US" sz="3600" b="0" i="0" dirty="0" err="1">
                <a:solidFill>
                  <a:srgbClr val="374151"/>
                </a:solidFill>
                <a:effectLst/>
                <a:latin typeface="Söhne"/>
              </a:rPr>
              <a:t>marginalisation</a:t>
            </a: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 through inclusive policies.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Empower Communities: Encourage active participation in developing and implementing policies.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097523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40B7D-38CD-4073-0821-084307DFF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effectLst/>
                <a:latin typeface="Söhne"/>
              </a:rPr>
              <a:t>Proposed Response - Addressing Ethnic Majority Extremism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62369-E3F6-B675-41C6-A9A62E48E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Recognition: Acknowledge the existence of ethnic majority extremism.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Objective Examination: Understand the motivations and triggers of this form of radicalisation.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Balanced Approach: Avoid singling out specific communities and ensure fairness in policies.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Community Engagement: Involve affected communities in decision-making processes.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590789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3527B-7C0B-80E3-4B18-908308C45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 err="1">
                <a:effectLst/>
                <a:latin typeface="Söhne"/>
              </a:rPr>
              <a:t>Looking</a:t>
            </a:r>
            <a:r>
              <a:rPr lang="nl-NL" b="1" i="0" dirty="0">
                <a:effectLst/>
                <a:latin typeface="Söhne"/>
              </a:rPr>
              <a:t> </a:t>
            </a:r>
            <a:r>
              <a:rPr lang="nl-NL" b="1" i="0" dirty="0" err="1">
                <a:effectLst/>
                <a:latin typeface="Söhne"/>
              </a:rPr>
              <a:t>Ahead</a:t>
            </a:r>
            <a:r>
              <a:rPr lang="nl-NL" b="1" i="0" dirty="0">
                <a:effectLst/>
                <a:latin typeface="Söhne"/>
              </a:rPr>
              <a:t> - The </a:t>
            </a:r>
            <a:r>
              <a:rPr lang="nl-NL" b="1" i="0" dirty="0" err="1">
                <a:effectLst/>
                <a:latin typeface="Söhne"/>
              </a:rPr>
              <a:t>Challenges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47439-742B-E473-DE10-74794A043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Ongoing Threat: Radicalisation continues to be a significant security concern.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Complex Dynamics: Understanding radicalisation requires a nuanced and multi-dimensional approach.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Technological Advances: The digital dimension of radicalisation presents unique challenges.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Bridging Divides: The need for policies that foster, rather than hinder, social cohesion.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751428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68582-3941-0ACF-CCC1-8BE7A24C7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 err="1">
                <a:effectLst/>
                <a:latin typeface="Söhne"/>
              </a:rPr>
              <a:t>Looking</a:t>
            </a:r>
            <a:r>
              <a:rPr lang="nl-NL" b="1" i="0" dirty="0">
                <a:effectLst/>
                <a:latin typeface="Söhne"/>
              </a:rPr>
              <a:t> </a:t>
            </a:r>
            <a:r>
              <a:rPr lang="nl-NL" b="1" i="0" dirty="0" err="1">
                <a:effectLst/>
                <a:latin typeface="Söhne"/>
              </a:rPr>
              <a:t>Ahead</a:t>
            </a:r>
            <a:r>
              <a:rPr lang="nl-NL" b="1" i="0" dirty="0">
                <a:effectLst/>
                <a:latin typeface="Söhne"/>
              </a:rPr>
              <a:t> - The </a:t>
            </a:r>
            <a:r>
              <a:rPr lang="nl-NL" b="1" i="0" dirty="0" err="1">
                <a:effectLst/>
                <a:latin typeface="Söhne"/>
              </a:rPr>
              <a:t>Opportunities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FCED-2E4A-B9C1-288E-96F14AC37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Interdisciplinary Collaboration: The possibility for diverse experts to collaborate on solutions.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Technological Innovation: The potential for tech to aid in prevention and intervention efforts.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Building Bridges: Opportunities for dialogue and understanding between communities.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Inclusive Policies: The chance to promote inclusivity and respect diversity.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99535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1E8E-4AF0-F4A3-4221-1616AE9C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 err="1">
                <a:effectLst/>
                <a:latin typeface="Söhne"/>
              </a:rPr>
              <a:t>Conclusion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EE697-C386-ED65-9255-1E6EAB7D8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Complexity of Radicalisation: Understanding the intricacies of radicalisation.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Policy Shortfalls: Recognition of limitations in current policy approaches.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Future Implications: Anticipating potential societal, geopolitical, and technological challenges.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Commitment to Progress: The need for continual reassessment and evolution of strategies.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667155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1E8E-4AF0-F4A3-4221-1616AE9C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 err="1">
                <a:effectLst/>
                <a:latin typeface="Söhne"/>
              </a:rPr>
              <a:t>Thank</a:t>
            </a:r>
            <a:r>
              <a:rPr lang="nl-NL" b="1" i="0" dirty="0">
                <a:effectLst/>
                <a:latin typeface="Söhne"/>
              </a:rPr>
              <a:t> </a:t>
            </a:r>
            <a:r>
              <a:rPr lang="nl-NL" b="1" i="0" dirty="0" err="1">
                <a:effectLst/>
                <a:latin typeface="Söhne"/>
              </a:rPr>
              <a:t>you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EE697-C386-ED65-9255-1E6EAB7D8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Thank you for your time.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>
                <a:solidFill>
                  <a:srgbClr val="374151"/>
                </a:solidFill>
                <a:latin typeface="Söhne"/>
                <a:hlinkClick r:id="rId2"/>
              </a:rPr>
              <a:t>www.tahir-abbas.com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743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7E306-1CE4-34CE-BC12-0D0A4CADD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2B45D2C-9BB6-8FF4-BC70-38CD23E16B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3" y="348448"/>
            <a:ext cx="11735434" cy="616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37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D952-4681-808C-05E5-237DB5D8B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 err="1">
                <a:effectLst/>
                <a:latin typeface="Söhne"/>
              </a:rPr>
              <a:t>Introduction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C53E6-7BF8-DFED-14C3-2A2D3257C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Defining Radicalisation: A societal, ideological, and psychological transformation towards extremism.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Prevalent Definition: Process leading to readiness to support, advocate for, or engage in violence for a cause.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Multiple Perspectives: Variations in understanding across academic, governmental, and public domains.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Objective of Presentation: Overview of radicalisation, limitations of policy, and future implications.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588523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4AE73-1D67-1BB9-B502-80620B2F4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Limitations of Current Policy Approaches - Overview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4AE1C-3A4C-473F-A4EC-B7B143513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Current Focus: Countering violent extremism (CVE) via surveillance and de-radicalisation programs.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Limitations: Potential to undermine civil liberties, prone to racial and religious profiling.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Reactive Nature: Overemphasis on post-radicalisation interventions.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Need for Change: Inadequate focus on root causes of radicalisation.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79015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87B71-0B13-5715-DB26-9C36F5758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>
                <a:effectLst/>
                <a:latin typeface="Söhne"/>
              </a:rPr>
              <a:t>Impact on </a:t>
            </a:r>
            <a:r>
              <a:rPr lang="nl-NL" b="1" i="0" dirty="0" err="1">
                <a:effectLst/>
                <a:latin typeface="Söhne"/>
              </a:rPr>
              <a:t>Muslim</a:t>
            </a:r>
            <a:r>
              <a:rPr lang="nl-NL" b="1" i="0" dirty="0">
                <a:effectLst/>
                <a:latin typeface="Söhne"/>
              </a:rPr>
              <a:t> </a:t>
            </a:r>
            <a:r>
              <a:rPr lang="nl-NL" b="1" i="0" dirty="0" err="1">
                <a:effectLst/>
                <a:latin typeface="Söhne"/>
              </a:rPr>
              <a:t>Minorities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0891A-DFA8-B945-6B21-AD0938D71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Homogenisation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: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Overlooked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intra-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group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heterogeneity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within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Muslim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communities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Resultant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Alienation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: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Oversimplified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approach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stigmatises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and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marginalises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Muslim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communities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Counterproductive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: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Alienation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may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foster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environments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conducive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to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radicalisation.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Need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for Nuance: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Recognise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diversity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in beliefs,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motivations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, and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trajectories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within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 these </a:t>
            </a:r>
            <a:r>
              <a:rPr lang="nl-NL" sz="3600" b="0" i="0" dirty="0" err="1">
                <a:solidFill>
                  <a:srgbClr val="374151"/>
                </a:solidFill>
                <a:effectLst/>
                <a:latin typeface="Söhne"/>
              </a:rPr>
              <a:t>communities</a:t>
            </a:r>
            <a:r>
              <a:rPr lang="nl-NL" sz="3600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842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7A341-F2FF-6393-C4E1-ED315643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 err="1">
                <a:effectLst/>
                <a:latin typeface="Söhne"/>
              </a:rPr>
              <a:t>Rising</a:t>
            </a:r>
            <a:r>
              <a:rPr lang="nl-NL" b="1" i="0" dirty="0">
                <a:effectLst/>
                <a:latin typeface="Söhne"/>
              </a:rPr>
              <a:t> </a:t>
            </a:r>
            <a:r>
              <a:rPr lang="nl-NL" b="1" i="0" dirty="0" err="1">
                <a:effectLst/>
                <a:latin typeface="Söhne"/>
              </a:rPr>
              <a:t>Ethnic</a:t>
            </a:r>
            <a:r>
              <a:rPr lang="nl-NL" b="1" i="0" dirty="0">
                <a:effectLst/>
                <a:latin typeface="Söhne"/>
              </a:rPr>
              <a:t> </a:t>
            </a:r>
            <a:r>
              <a:rPr lang="nl-NL" b="1" i="0" dirty="0" err="1">
                <a:effectLst/>
                <a:latin typeface="Söhne"/>
              </a:rPr>
              <a:t>Majority</a:t>
            </a:r>
            <a:r>
              <a:rPr lang="nl-NL" b="1" i="0" dirty="0">
                <a:effectLst/>
                <a:latin typeface="Söhne"/>
              </a:rPr>
              <a:t> Extremism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CCF7A-A836-F48B-5ED5-BDC0B6E8D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74151"/>
                </a:solidFill>
                <a:effectLst/>
                <a:latin typeface="Söhne"/>
              </a:rPr>
              <a:t>Current Underestimation: Policies often neglect the increasing threat of far-right extremism.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74151"/>
                </a:solidFill>
                <a:effectLst/>
                <a:latin typeface="Söhne"/>
              </a:rPr>
              <a:t>Societal Narratives: Tendency to associate radicalisation exclusively with non-Western, predominantly Muslim, communities.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74151"/>
                </a:solidFill>
                <a:effectLst/>
                <a:latin typeface="Söhne"/>
              </a:rPr>
              <a:t>Urgent Redress: Recent surge in far-right violent incidents needs to be addressed.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74151"/>
                </a:solidFill>
                <a:effectLst/>
                <a:latin typeface="Söhne"/>
              </a:rPr>
              <a:t>Call for Recognition: Acknowledge and tackle radicalisation within ethnic majority communities.</a:t>
            </a: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72671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A39E4-986E-1772-D641-9AAFD4AA1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 err="1">
                <a:effectLst/>
                <a:latin typeface="Söhne"/>
              </a:rPr>
              <a:t>Future</a:t>
            </a:r>
            <a:r>
              <a:rPr lang="nl-NL" b="1" i="0" dirty="0">
                <a:effectLst/>
                <a:latin typeface="Söhne"/>
              </a:rPr>
              <a:t> </a:t>
            </a:r>
            <a:r>
              <a:rPr lang="nl-NL" b="1" i="0" dirty="0" err="1">
                <a:effectLst/>
                <a:latin typeface="Söhne"/>
              </a:rPr>
              <a:t>Implications</a:t>
            </a:r>
            <a:r>
              <a:rPr lang="nl-NL" b="1" i="0" dirty="0">
                <a:effectLst/>
                <a:latin typeface="Söhne"/>
              </a:rPr>
              <a:t> - </a:t>
            </a:r>
            <a:r>
              <a:rPr lang="nl-NL" b="1" i="0" dirty="0" err="1">
                <a:effectLst/>
                <a:latin typeface="Söhne"/>
              </a:rPr>
              <a:t>Societal</a:t>
            </a:r>
            <a:r>
              <a:rPr lang="nl-NL" b="1" i="0" dirty="0">
                <a:effectLst/>
                <a:latin typeface="Söhne"/>
              </a:rPr>
              <a:t> Impact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B0F4B-76E2-306E-2DC4-BDFD3B08B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Deepening Divide: Radicalisation risks exacerbating cleavages between ethnic and religious groups.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Erosion of Cohesion: Potential to foster a climate of fear and hostility.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Transnational Threat: Networks of </a:t>
            </a:r>
            <a:r>
              <a:rPr lang="en-US" sz="3600" b="0" i="0" dirty="0" err="1">
                <a:solidFill>
                  <a:srgbClr val="374151"/>
                </a:solidFill>
                <a:effectLst/>
                <a:latin typeface="Söhne"/>
              </a:rPr>
              <a:t>radicalised</a:t>
            </a: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 individuals pose challenges to international security.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Need for Prevention: Policies must strive to prevent these possible outcomes.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99375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823C-0272-397F-63A2-C564F0B7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 err="1">
                <a:effectLst/>
                <a:latin typeface="Söhne"/>
              </a:rPr>
              <a:t>Future</a:t>
            </a:r>
            <a:r>
              <a:rPr lang="nl-NL" b="1" i="0" dirty="0">
                <a:effectLst/>
                <a:latin typeface="Söhne"/>
              </a:rPr>
              <a:t> </a:t>
            </a:r>
            <a:r>
              <a:rPr lang="nl-NL" b="1" i="0" dirty="0" err="1">
                <a:effectLst/>
                <a:latin typeface="Söhne"/>
              </a:rPr>
              <a:t>Implications</a:t>
            </a:r>
            <a:r>
              <a:rPr lang="nl-NL" b="1" i="0" dirty="0">
                <a:effectLst/>
                <a:latin typeface="Söhne"/>
              </a:rPr>
              <a:t> - </a:t>
            </a:r>
            <a:r>
              <a:rPr lang="nl-NL" b="1" i="0" dirty="0" err="1">
                <a:effectLst/>
                <a:latin typeface="Söhne"/>
              </a:rPr>
              <a:t>Digitalisation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A5E3-C2B3-82DE-9E2D-B145A3D75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Radicalisation in Cyberspace: Increasing use of social media and encrypted communication for radicalisation.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State Capacity: Concerns over effective monitoring and intervention in digital spaces.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AI Propaganda: Potential for AI-driven propaganda to amplify echo chambers and accelerate radicalisation.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Call for Technological Countermeasures: The need to develop sophisticated tech-based strategies.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99452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E0C30-8191-7DDD-42D7-F331ABFC4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Proposed Response - Shift in Focus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6BEC9-527A-A497-5E69-37B987081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From Reactive to Preventative: Strategies should address root causes of radicalisation.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Interdisciplinary Approach: Incorporation of sociologists, psychologists, community leaders, and tech experts.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Addressing Root Causes: Focus on social exclusion, economic disparity, and political grievances.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374151"/>
                </a:solidFill>
                <a:effectLst/>
                <a:latin typeface="Söhne"/>
              </a:rPr>
              <a:t>Multi-stakeholder Collaboration: Cooperation among various sectors and communities.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701897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726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Söhne</vt:lpstr>
      <vt:lpstr>Tw Cen MT</vt:lpstr>
      <vt:lpstr>Tw Cen MT Condensed</vt:lpstr>
      <vt:lpstr>Wingdings 3</vt:lpstr>
      <vt:lpstr>Integral</vt:lpstr>
      <vt:lpstr>An Examination of Radicalisation: Definitions, Policy Shortfalls, and Implications for the Future</vt:lpstr>
      <vt:lpstr>PowerPoint Presentation</vt:lpstr>
      <vt:lpstr>Introduction</vt:lpstr>
      <vt:lpstr>Limitations of Current Policy Approaches - Overview</vt:lpstr>
      <vt:lpstr>Impact on Muslim Minorities</vt:lpstr>
      <vt:lpstr>Rising Ethnic Majority Extremism</vt:lpstr>
      <vt:lpstr>Future Implications - Societal Impact</vt:lpstr>
      <vt:lpstr>Future Implications - Digitalisation</vt:lpstr>
      <vt:lpstr>Proposed Response - Shift in Focus</vt:lpstr>
      <vt:lpstr>Proposed Response - Engaging Muslim Communities</vt:lpstr>
      <vt:lpstr>Proposed Response - Addressing Ethnic Majority Extremism</vt:lpstr>
      <vt:lpstr>Looking Ahead - The Challenges</vt:lpstr>
      <vt:lpstr>Looking Ahead - The Opportunities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Examination of Radicalisation: Definitions, Policy Shortfalls, and Implications for the Future</dc:title>
  <dc:creator>Abbas, T. (Tahir)</dc:creator>
  <cp:lastModifiedBy>Abbas, T. (Tahir)</cp:lastModifiedBy>
  <cp:revision>2</cp:revision>
  <dcterms:created xsi:type="dcterms:W3CDTF">2023-06-22T12:30:53Z</dcterms:created>
  <dcterms:modified xsi:type="dcterms:W3CDTF">2023-06-22T12:57:48Z</dcterms:modified>
</cp:coreProperties>
</file>